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58" r:id="rId3"/>
    <p:sldId id="257" r:id="rId4"/>
    <p:sldId id="270" r:id="rId5"/>
    <p:sldId id="261" r:id="rId6"/>
    <p:sldId id="266" r:id="rId7"/>
    <p:sldId id="267" r:id="rId8"/>
    <p:sldId id="265" r:id="rId9"/>
    <p:sldId id="273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31"/>
    <a:srgbClr val="46413D"/>
    <a:srgbClr val="FFFAFA"/>
    <a:srgbClr val="132D37"/>
    <a:srgbClr val="A7CB35"/>
    <a:srgbClr val="DE7E1E"/>
    <a:srgbClr val="DF7F1B"/>
    <a:srgbClr val="FFAA01"/>
    <a:srgbClr val="FA4602"/>
    <a:srgbClr val="92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4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E6021-9CE6-124B-994A-A11F139CD7DE}" type="doc">
      <dgm:prSet loTypeId="urn:microsoft.com/office/officeart/2005/8/layout/cycle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507A46-AFE1-A245-ADB1-77D49EC43B7C}">
      <dgm:prSet phldrT="[Text]" custT="1"/>
      <dgm:spPr>
        <a:solidFill>
          <a:srgbClr val="DF7F1B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chemeClr val="bg1"/>
              </a:solidFill>
            </a:rPr>
            <a:t>Üzemel-tetés</a:t>
          </a:r>
          <a:endParaRPr lang="en-GB" sz="2600" b="1" dirty="0">
            <a:solidFill>
              <a:schemeClr val="bg1"/>
            </a:solidFill>
          </a:endParaRPr>
        </a:p>
      </dgm:t>
    </dgm:pt>
    <dgm:pt modelId="{A816D6C6-BF66-EF49-83D8-BCB3501F1AB3}" type="parTrans" cxnId="{0BCFB489-1079-2641-83A5-9EF7ECD3F0BF}">
      <dgm:prSet/>
      <dgm:spPr/>
      <dgm:t>
        <a:bodyPr/>
        <a:lstStyle/>
        <a:p>
          <a:pPr algn="ctr"/>
          <a:endParaRPr lang="en-GB"/>
        </a:p>
      </dgm:t>
    </dgm:pt>
    <dgm:pt modelId="{33AEB317-C987-AE49-8059-31BC9E7CAE8D}" type="sibTrans" cxnId="{0BCFB489-1079-2641-83A5-9EF7ECD3F0BF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ED22024B-6FFC-E945-967B-631F2C476AD5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87BE00"/>
              </a:solidFill>
            </a:rPr>
            <a:t>Friss</a:t>
          </a:r>
          <a:endParaRPr lang="en-GB" sz="2600" b="1" dirty="0">
            <a:solidFill>
              <a:srgbClr val="87BE00"/>
            </a:solidFill>
          </a:endParaRPr>
        </a:p>
      </dgm:t>
    </dgm:pt>
    <dgm:pt modelId="{99E2C904-DD25-064D-B5F5-098332B1FC0A}" type="parTrans" cxnId="{327EF62B-82EA-9A44-A711-24E06A49F73C}">
      <dgm:prSet/>
      <dgm:spPr/>
      <dgm:t>
        <a:bodyPr/>
        <a:lstStyle/>
        <a:p>
          <a:pPr algn="ctr"/>
          <a:endParaRPr lang="en-GB"/>
        </a:p>
      </dgm:t>
    </dgm:pt>
    <dgm:pt modelId="{C8447455-6D36-5840-A4F1-02AA76909303}" type="sibTrans" cxnId="{327EF62B-82EA-9A44-A711-24E06A49F73C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D5D30099-D881-1F46-9336-C50F674F67A5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924646"/>
              </a:solidFill>
            </a:rPr>
            <a:t>Normál</a:t>
          </a:r>
          <a:endParaRPr lang="en-GB" sz="2600" b="1" dirty="0">
            <a:solidFill>
              <a:srgbClr val="924646"/>
            </a:solidFill>
          </a:endParaRPr>
        </a:p>
      </dgm:t>
    </dgm:pt>
    <dgm:pt modelId="{BBA9F475-A681-3643-AA1F-F0DB6B7C6FF4}" type="parTrans" cxnId="{BD07D48B-BEC4-1942-9904-489131E63CB7}">
      <dgm:prSet/>
      <dgm:spPr/>
      <dgm:t>
        <a:bodyPr/>
        <a:lstStyle/>
        <a:p>
          <a:pPr algn="ctr"/>
          <a:endParaRPr lang="en-GB"/>
        </a:p>
      </dgm:t>
    </dgm:pt>
    <dgm:pt modelId="{D55EDD3C-CD74-0E41-85BC-BB7928FAE838}" type="sibTrans" cxnId="{BD07D48B-BEC4-1942-9904-489131E63CB7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60AD482E-A729-0343-976E-F37131026AB2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FFAA01"/>
              </a:solidFill>
            </a:rPr>
            <a:t>Figyel-meztetés</a:t>
          </a:r>
          <a:endParaRPr lang="en-GB" sz="2600" b="1" dirty="0">
            <a:solidFill>
              <a:srgbClr val="FFAA01"/>
            </a:solidFill>
          </a:endParaRPr>
        </a:p>
      </dgm:t>
    </dgm:pt>
    <dgm:pt modelId="{E8D5891B-42E6-7F4B-A126-99066AA7EFEB}" type="parTrans" cxnId="{FB0C0436-7ADA-344E-9759-8859624BFDA7}">
      <dgm:prSet/>
      <dgm:spPr/>
      <dgm:t>
        <a:bodyPr/>
        <a:lstStyle/>
        <a:p>
          <a:pPr algn="ctr"/>
          <a:endParaRPr lang="en-GB"/>
        </a:p>
      </dgm:t>
    </dgm:pt>
    <dgm:pt modelId="{484D533C-2913-E04B-9CC8-263649B8B89D}" type="sibTrans" cxnId="{FB0C0436-7ADA-344E-9759-8859624BFDA7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5ADA2F4F-E0C5-4149-A997-93091CF832D6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FA4602"/>
              </a:solidFill>
            </a:rPr>
            <a:t>Kritikus</a:t>
          </a:r>
          <a:endParaRPr lang="en-GB" sz="2600" b="1" dirty="0">
            <a:solidFill>
              <a:srgbClr val="FA4602"/>
            </a:solidFill>
          </a:endParaRPr>
        </a:p>
      </dgm:t>
    </dgm:pt>
    <dgm:pt modelId="{0BDA127F-1151-E640-A9C2-247EA43E34EF}" type="parTrans" cxnId="{48D32222-9968-1C4D-9A55-C41FE820A715}">
      <dgm:prSet/>
      <dgm:spPr/>
      <dgm:t>
        <a:bodyPr/>
        <a:lstStyle/>
        <a:p>
          <a:pPr algn="ctr"/>
          <a:endParaRPr lang="en-GB"/>
        </a:p>
      </dgm:t>
    </dgm:pt>
    <dgm:pt modelId="{4D5F4589-8415-AE4B-A6A8-2AC3271A88C1}" type="sibTrans" cxnId="{48D32222-9968-1C4D-9A55-C41FE820A715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56411ADD-5D1D-5949-B66F-4B62EFE142E1}" type="pres">
      <dgm:prSet presAssocID="{04CE6021-9CE6-124B-994A-A11F139CD7DE}" presName="cycle" presStyleCnt="0">
        <dgm:presLayoutVars>
          <dgm:dir/>
          <dgm:resizeHandles val="exact"/>
        </dgm:presLayoutVars>
      </dgm:prSet>
      <dgm:spPr/>
    </dgm:pt>
    <dgm:pt modelId="{F72E4842-AD61-C049-9D48-6D58E1049916}" type="pres">
      <dgm:prSet presAssocID="{71507A46-AFE1-A245-ADB1-77D49EC43B7C}" presName="node" presStyleLbl="node1" presStyleIdx="0" presStyleCnt="5">
        <dgm:presLayoutVars>
          <dgm:bulletEnabled val="1"/>
        </dgm:presLayoutVars>
      </dgm:prSet>
      <dgm:spPr/>
    </dgm:pt>
    <dgm:pt modelId="{09E92924-F624-5D49-AF95-F2E36F835DA2}" type="pres">
      <dgm:prSet presAssocID="{71507A46-AFE1-A245-ADB1-77D49EC43B7C}" presName="spNode" presStyleCnt="0"/>
      <dgm:spPr/>
    </dgm:pt>
    <dgm:pt modelId="{BBEE1501-BB0E-384A-9977-899C4EB69D51}" type="pres">
      <dgm:prSet presAssocID="{33AEB317-C987-AE49-8059-31BC9E7CAE8D}" presName="sibTrans" presStyleLbl="sibTrans1D1" presStyleIdx="0" presStyleCnt="5"/>
      <dgm:spPr/>
    </dgm:pt>
    <dgm:pt modelId="{76D71642-CA87-B94B-B74C-EB0E2BCBB5AB}" type="pres">
      <dgm:prSet presAssocID="{ED22024B-6FFC-E945-967B-631F2C476AD5}" presName="node" presStyleLbl="node1" presStyleIdx="1" presStyleCnt="5">
        <dgm:presLayoutVars>
          <dgm:bulletEnabled val="1"/>
        </dgm:presLayoutVars>
      </dgm:prSet>
      <dgm:spPr/>
    </dgm:pt>
    <dgm:pt modelId="{C7620A6C-4901-9D4D-9F01-DC88A9EA0069}" type="pres">
      <dgm:prSet presAssocID="{ED22024B-6FFC-E945-967B-631F2C476AD5}" presName="spNode" presStyleCnt="0"/>
      <dgm:spPr/>
    </dgm:pt>
    <dgm:pt modelId="{D1EBDDE7-2BFD-3C4F-82A4-837A665C5A55}" type="pres">
      <dgm:prSet presAssocID="{C8447455-6D36-5840-A4F1-02AA76909303}" presName="sibTrans" presStyleLbl="sibTrans1D1" presStyleIdx="1" presStyleCnt="5"/>
      <dgm:spPr/>
    </dgm:pt>
    <dgm:pt modelId="{424B9AEE-4B47-4949-90A4-80CC12C00D9F}" type="pres">
      <dgm:prSet presAssocID="{D5D30099-D881-1F46-9336-C50F674F67A5}" presName="node" presStyleLbl="node1" presStyleIdx="2" presStyleCnt="5">
        <dgm:presLayoutVars>
          <dgm:bulletEnabled val="1"/>
        </dgm:presLayoutVars>
      </dgm:prSet>
      <dgm:spPr/>
    </dgm:pt>
    <dgm:pt modelId="{7B008509-49CC-EB49-9C3C-30ADAE0DF310}" type="pres">
      <dgm:prSet presAssocID="{D5D30099-D881-1F46-9336-C50F674F67A5}" presName="spNode" presStyleCnt="0"/>
      <dgm:spPr/>
    </dgm:pt>
    <dgm:pt modelId="{B1F34FEE-AEE5-5648-B893-E4D91FD51D09}" type="pres">
      <dgm:prSet presAssocID="{D55EDD3C-CD74-0E41-85BC-BB7928FAE838}" presName="sibTrans" presStyleLbl="sibTrans1D1" presStyleIdx="2" presStyleCnt="5"/>
      <dgm:spPr/>
    </dgm:pt>
    <dgm:pt modelId="{523B7340-DAF8-7D4C-8346-6592B445038A}" type="pres">
      <dgm:prSet presAssocID="{60AD482E-A729-0343-976E-F37131026AB2}" presName="node" presStyleLbl="node1" presStyleIdx="3" presStyleCnt="5" custRadScaleRad="99425" custRadScaleInc="-1909">
        <dgm:presLayoutVars>
          <dgm:bulletEnabled val="1"/>
        </dgm:presLayoutVars>
      </dgm:prSet>
      <dgm:spPr/>
    </dgm:pt>
    <dgm:pt modelId="{FA9C5E6D-C95B-574A-BA7D-4407EB16E624}" type="pres">
      <dgm:prSet presAssocID="{60AD482E-A729-0343-976E-F37131026AB2}" presName="spNode" presStyleCnt="0"/>
      <dgm:spPr/>
    </dgm:pt>
    <dgm:pt modelId="{EEA66B08-CF13-C348-B436-952F38979DD3}" type="pres">
      <dgm:prSet presAssocID="{484D533C-2913-E04B-9CC8-263649B8B89D}" presName="sibTrans" presStyleLbl="sibTrans1D1" presStyleIdx="3" presStyleCnt="5"/>
      <dgm:spPr/>
    </dgm:pt>
    <dgm:pt modelId="{77034F2A-6704-C14A-90C6-6226E3F52232}" type="pres">
      <dgm:prSet presAssocID="{5ADA2F4F-E0C5-4149-A997-93091CF832D6}" presName="node" presStyleLbl="node1" presStyleIdx="4" presStyleCnt="5">
        <dgm:presLayoutVars>
          <dgm:bulletEnabled val="1"/>
        </dgm:presLayoutVars>
      </dgm:prSet>
      <dgm:spPr/>
    </dgm:pt>
    <dgm:pt modelId="{FDD40748-0AD2-4149-A79D-4CF66CFE6402}" type="pres">
      <dgm:prSet presAssocID="{5ADA2F4F-E0C5-4149-A997-93091CF832D6}" presName="spNode" presStyleCnt="0"/>
      <dgm:spPr/>
    </dgm:pt>
    <dgm:pt modelId="{FC61C3C9-7327-F949-8E80-7A7020F383CD}" type="pres">
      <dgm:prSet presAssocID="{4D5F4589-8415-AE4B-A6A8-2AC3271A88C1}" presName="sibTrans" presStyleLbl="sibTrans1D1" presStyleIdx="4" presStyleCnt="5"/>
      <dgm:spPr/>
    </dgm:pt>
  </dgm:ptLst>
  <dgm:cxnLst>
    <dgm:cxn modelId="{4E345701-889E-4E42-A8DA-855B01953A31}" type="presOf" srcId="{4D5F4589-8415-AE4B-A6A8-2AC3271A88C1}" destId="{FC61C3C9-7327-F949-8E80-7A7020F383CD}" srcOrd="0" destOrd="0" presId="urn:microsoft.com/office/officeart/2005/8/layout/cycle5"/>
    <dgm:cxn modelId="{48D32222-9968-1C4D-9A55-C41FE820A715}" srcId="{04CE6021-9CE6-124B-994A-A11F139CD7DE}" destId="{5ADA2F4F-E0C5-4149-A997-93091CF832D6}" srcOrd="4" destOrd="0" parTransId="{0BDA127F-1151-E640-A9C2-247EA43E34EF}" sibTransId="{4D5F4589-8415-AE4B-A6A8-2AC3271A88C1}"/>
    <dgm:cxn modelId="{327EF62B-82EA-9A44-A711-24E06A49F73C}" srcId="{04CE6021-9CE6-124B-994A-A11F139CD7DE}" destId="{ED22024B-6FFC-E945-967B-631F2C476AD5}" srcOrd="1" destOrd="0" parTransId="{99E2C904-DD25-064D-B5F5-098332B1FC0A}" sibTransId="{C8447455-6D36-5840-A4F1-02AA76909303}"/>
    <dgm:cxn modelId="{FB0C0436-7ADA-344E-9759-8859624BFDA7}" srcId="{04CE6021-9CE6-124B-994A-A11F139CD7DE}" destId="{60AD482E-A729-0343-976E-F37131026AB2}" srcOrd="3" destOrd="0" parTransId="{E8D5891B-42E6-7F4B-A126-99066AA7EFEB}" sibTransId="{484D533C-2913-E04B-9CC8-263649B8B89D}"/>
    <dgm:cxn modelId="{C1050E3A-81B7-1645-AFB4-FE9CBC59818D}" type="presOf" srcId="{71507A46-AFE1-A245-ADB1-77D49EC43B7C}" destId="{F72E4842-AD61-C049-9D48-6D58E1049916}" srcOrd="0" destOrd="0" presId="urn:microsoft.com/office/officeart/2005/8/layout/cycle5"/>
    <dgm:cxn modelId="{FDA03749-E95B-034D-99FB-94CDE1350FDA}" type="presOf" srcId="{D55EDD3C-CD74-0E41-85BC-BB7928FAE838}" destId="{B1F34FEE-AEE5-5648-B893-E4D91FD51D09}" srcOrd="0" destOrd="0" presId="urn:microsoft.com/office/officeart/2005/8/layout/cycle5"/>
    <dgm:cxn modelId="{EDC12C68-8E62-E645-9D62-FA4DAAD452CE}" type="presOf" srcId="{60AD482E-A729-0343-976E-F37131026AB2}" destId="{523B7340-DAF8-7D4C-8346-6592B445038A}" srcOrd="0" destOrd="0" presId="urn:microsoft.com/office/officeart/2005/8/layout/cycle5"/>
    <dgm:cxn modelId="{B64B3C81-5775-F046-B627-F6CF40873AB3}" type="presOf" srcId="{C8447455-6D36-5840-A4F1-02AA76909303}" destId="{D1EBDDE7-2BFD-3C4F-82A4-837A665C5A55}" srcOrd="0" destOrd="0" presId="urn:microsoft.com/office/officeart/2005/8/layout/cycle5"/>
    <dgm:cxn modelId="{0BCFB489-1079-2641-83A5-9EF7ECD3F0BF}" srcId="{04CE6021-9CE6-124B-994A-A11F139CD7DE}" destId="{71507A46-AFE1-A245-ADB1-77D49EC43B7C}" srcOrd="0" destOrd="0" parTransId="{A816D6C6-BF66-EF49-83D8-BCB3501F1AB3}" sibTransId="{33AEB317-C987-AE49-8059-31BC9E7CAE8D}"/>
    <dgm:cxn modelId="{BD07D48B-BEC4-1942-9904-489131E63CB7}" srcId="{04CE6021-9CE6-124B-994A-A11F139CD7DE}" destId="{D5D30099-D881-1F46-9336-C50F674F67A5}" srcOrd="2" destOrd="0" parTransId="{BBA9F475-A681-3643-AA1F-F0DB6B7C6FF4}" sibTransId="{D55EDD3C-CD74-0E41-85BC-BB7928FAE838}"/>
    <dgm:cxn modelId="{EB38DF97-D7AC-A24B-8677-5886A878342F}" type="presOf" srcId="{33AEB317-C987-AE49-8059-31BC9E7CAE8D}" destId="{BBEE1501-BB0E-384A-9977-899C4EB69D51}" srcOrd="0" destOrd="0" presId="urn:microsoft.com/office/officeart/2005/8/layout/cycle5"/>
    <dgm:cxn modelId="{87F184BB-FF52-E54C-9278-04A2E9803FE8}" type="presOf" srcId="{484D533C-2913-E04B-9CC8-263649B8B89D}" destId="{EEA66B08-CF13-C348-B436-952F38979DD3}" srcOrd="0" destOrd="0" presId="urn:microsoft.com/office/officeart/2005/8/layout/cycle5"/>
    <dgm:cxn modelId="{19CDE0D6-8983-364D-8095-01E900B36140}" type="presOf" srcId="{ED22024B-6FFC-E945-967B-631F2C476AD5}" destId="{76D71642-CA87-B94B-B74C-EB0E2BCBB5AB}" srcOrd="0" destOrd="0" presId="urn:microsoft.com/office/officeart/2005/8/layout/cycle5"/>
    <dgm:cxn modelId="{90D9A7DC-2E12-C349-AA3A-F282D537914A}" type="presOf" srcId="{5ADA2F4F-E0C5-4149-A997-93091CF832D6}" destId="{77034F2A-6704-C14A-90C6-6226E3F52232}" srcOrd="0" destOrd="0" presId="urn:microsoft.com/office/officeart/2005/8/layout/cycle5"/>
    <dgm:cxn modelId="{2570DEDF-F038-044F-8A87-633DB0D3CA57}" type="presOf" srcId="{04CE6021-9CE6-124B-994A-A11F139CD7DE}" destId="{56411ADD-5D1D-5949-B66F-4B62EFE142E1}" srcOrd="0" destOrd="0" presId="urn:microsoft.com/office/officeart/2005/8/layout/cycle5"/>
    <dgm:cxn modelId="{B62B91FD-B053-554A-8F8E-BBBCC6A884CF}" type="presOf" srcId="{D5D30099-D881-1F46-9336-C50F674F67A5}" destId="{424B9AEE-4B47-4949-90A4-80CC12C00D9F}" srcOrd="0" destOrd="0" presId="urn:microsoft.com/office/officeart/2005/8/layout/cycle5"/>
    <dgm:cxn modelId="{7E491F94-0C4A-554F-B391-844687DADABB}" type="presParOf" srcId="{56411ADD-5D1D-5949-B66F-4B62EFE142E1}" destId="{F72E4842-AD61-C049-9D48-6D58E1049916}" srcOrd="0" destOrd="0" presId="urn:microsoft.com/office/officeart/2005/8/layout/cycle5"/>
    <dgm:cxn modelId="{F68EA7AF-3347-4545-A405-EFC60089B8EB}" type="presParOf" srcId="{56411ADD-5D1D-5949-B66F-4B62EFE142E1}" destId="{09E92924-F624-5D49-AF95-F2E36F835DA2}" srcOrd="1" destOrd="0" presId="urn:microsoft.com/office/officeart/2005/8/layout/cycle5"/>
    <dgm:cxn modelId="{BE4EC0C5-D233-984F-84D9-42B42012A8E2}" type="presParOf" srcId="{56411ADD-5D1D-5949-B66F-4B62EFE142E1}" destId="{BBEE1501-BB0E-384A-9977-899C4EB69D51}" srcOrd="2" destOrd="0" presId="urn:microsoft.com/office/officeart/2005/8/layout/cycle5"/>
    <dgm:cxn modelId="{8391924E-409D-F94B-A4AF-BB9D2449F51A}" type="presParOf" srcId="{56411ADD-5D1D-5949-B66F-4B62EFE142E1}" destId="{76D71642-CA87-B94B-B74C-EB0E2BCBB5AB}" srcOrd="3" destOrd="0" presId="urn:microsoft.com/office/officeart/2005/8/layout/cycle5"/>
    <dgm:cxn modelId="{B606FFEA-33F9-DB4F-AD9A-9944530BCC23}" type="presParOf" srcId="{56411ADD-5D1D-5949-B66F-4B62EFE142E1}" destId="{C7620A6C-4901-9D4D-9F01-DC88A9EA0069}" srcOrd="4" destOrd="0" presId="urn:microsoft.com/office/officeart/2005/8/layout/cycle5"/>
    <dgm:cxn modelId="{F9F18F5C-7635-064A-BD67-EC70065F8F33}" type="presParOf" srcId="{56411ADD-5D1D-5949-B66F-4B62EFE142E1}" destId="{D1EBDDE7-2BFD-3C4F-82A4-837A665C5A55}" srcOrd="5" destOrd="0" presId="urn:microsoft.com/office/officeart/2005/8/layout/cycle5"/>
    <dgm:cxn modelId="{6AA81661-6195-874A-82DB-B7C17F6195DE}" type="presParOf" srcId="{56411ADD-5D1D-5949-B66F-4B62EFE142E1}" destId="{424B9AEE-4B47-4949-90A4-80CC12C00D9F}" srcOrd="6" destOrd="0" presId="urn:microsoft.com/office/officeart/2005/8/layout/cycle5"/>
    <dgm:cxn modelId="{576C29AC-45DD-EF48-AA5C-A7183FB9646E}" type="presParOf" srcId="{56411ADD-5D1D-5949-B66F-4B62EFE142E1}" destId="{7B008509-49CC-EB49-9C3C-30ADAE0DF310}" srcOrd="7" destOrd="0" presId="urn:microsoft.com/office/officeart/2005/8/layout/cycle5"/>
    <dgm:cxn modelId="{0E1F7C2A-AF65-0743-8C56-084D0AEF2014}" type="presParOf" srcId="{56411ADD-5D1D-5949-B66F-4B62EFE142E1}" destId="{B1F34FEE-AEE5-5648-B893-E4D91FD51D09}" srcOrd="8" destOrd="0" presId="urn:microsoft.com/office/officeart/2005/8/layout/cycle5"/>
    <dgm:cxn modelId="{1487EE4A-EE64-624B-A8FA-E1150FAE3C69}" type="presParOf" srcId="{56411ADD-5D1D-5949-B66F-4B62EFE142E1}" destId="{523B7340-DAF8-7D4C-8346-6592B445038A}" srcOrd="9" destOrd="0" presId="urn:microsoft.com/office/officeart/2005/8/layout/cycle5"/>
    <dgm:cxn modelId="{AE2DD0CF-CDE3-F94A-ABDA-D846CC649939}" type="presParOf" srcId="{56411ADD-5D1D-5949-B66F-4B62EFE142E1}" destId="{FA9C5E6D-C95B-574A-BA7D-4407EB16E624}" srcOrd="10" destOrd="0" presId="urn:microsoft.com/office/officeart/2005/8/layout/cycle5"/>
    <dgm:cxn modelId="{FE75857C-0D8D-204B-941A-C94F699D07D6}" type="presParOf" srcId="{56411ADD-5D1D-5949-B66F-4B62EFE142E1}" destId="{EEA66B08-CF13-C348-B436-952F38979DD3}" srcOrd="11" destOrd="0" presId="urn:microsoft.com/office/officeart/2005/8/layout/cycle5"/>
    <dgm:cxn modelId="{3229CF82-6334-874A-878B-D896F22A5732}" type="presParOf" srcId="{56411ADD-5D1D-5949-B66F-4B62EFE142E1}" destId="{77034F2A-6704-C14A-90C6-6226E3F52232}" srcOrd="12" destOrd="0" presId="urn:microsoft.com/office/officeart/2005/8/layout/cycle5"/>
    <dgm:cxn modelId="{ABC40D16-266E-4444-9444-F0B52A1CBC52}" type="presParOf" srcId="{56411ADD-5D1D-5949-B66F-4B62EFE142E1}" destId="{FDD40748-0AD2-4149-A79D-4CF66CFE6402}" srcOrd="13" destOrd="0" presId="urn:microsoft.com/office/officeart/2005/8/layout/cycle5"/>
    <dgm:cxn modelId="{8B6CB412-3C66-EF46-BB32-72854529BE43}" type="presParOf" srcId="{56411ADD-5D1D-5949-B66F-4B62EFE142E1}" destId="{FC61C3C9-7327-F949-8E80-7A7020F383C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E4842-AD61-C049-9D48-6D58E1049916}">
      <dsp:nvSpPr>
        <dsp:cNvPr id="0" name=""/>
        <dsp:cNvSpPr/>
      </dsp:nvSpPr>
      <dsp:spPr>
        <a:xfrm>
          <a:off x="2459463" y="3000"/>
          <a:ext cx="1609888" cy="1046427"/>
        </a:xfrm>
        <a:prstGeom prst="roundRect">
          <a:avLst/>
        </a:prstGeom>
        <a:solidFill>
          <a:srgbClr val="DF7F1B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chemeClr val="bg1"/>
              </a:solidFill>
            </a:rPr>
            <a:t>Üzemel-tetés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2510545" y="54082"/>
        <a:ext cx="1507724" cy="944263"/>
      </dsp:txXfrm>
    </dsp:sp>
    <dsp:sp modelId="{BBEE1501-BB0E-384A-9977-899C4EB69D51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3112475" y="266041"/>
              </a:moveTo>
              <a:arcTo wR="2091622" hR="2091622" stAng="17952818" swAng="1212519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71642-CA87-B94B-B74C-EB0E2BCBB5AB}">
      <dsp:nvSpPr>
        <dsp:cNvPr id="0" name=""/>
        <dsp:cNvSpPr/>
      </dsp:nvSpPr>
      <dsp:spPr>
        <a:xfrm>
          <a:off x="4448715" y="1448276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87BE00"/>
              </a:solidFill>
            </a:rPr>
            <a:t>Friss</a:t>
          </a:r>
          <a:endParaRPr lang="en-GB" sz="2600" b="1" kern="1200" dirty="0">
            <a:solidFill>
              <a:srgbClr val="87BE00"/>
            </a:solidFill>
          </a:endParaRPr>
        </a:p>
      </dsp:txBody>
      <dsp:txXfrm>
        <a:off x="4499797" y="1499358"/>
        <a:ext cx="1507724" cy="944263"/>
      </dsp:txXfrm>
    </dsp:sp>
    <dsp:sp modelId="{D1EBDDE7-2BFD-3C4F-82A4-837A665C5A55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4178241" y="2236215"/>
              </a:moveTo>
              <a:arcTo wR="2091622" hR="2091622" stAng="21837840" swAng="1360485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B9AEE-4B47-4949-90A4-80CC12C00D9F}">
      <dsp:nvSpPr>
        <dsp:cNvPr id="0" name=""/>
        <dsp:cNvSpPr/>
      </dsp:nvSpPr>
      <dsp:spPr>
        <a:xfrm>
          <a:off x="3688888" y="3786782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924646"/>
              </a:solidFill>
            </a:rPr>
            <a:t>Normál</a:t>
          </a:r>
          <a:endParaRPr lang="en-GB" sz="2600" b="1" kern="1200" dirty="0">
            <a:solidFill>
              <a:srgbClr val="924646"/>
            </a:solidFill>
          </a:endParaRPr>
        </a:p>
      </dsp:txBody>
      <dsp:txXfrm>
        <a:off x="3739970" y="3837864"/>
        <a:ext cx="1507724" cy="944263"/>
      </dsp:txXfrm>
    </dsp:sp>
    <dsp:sp modelId="{B1F34FEE-AEE5-5648-B893-E4D91FD51D09}">
      <dsp:nvSpPr>
        <dsp:cNvPr id="0" name=""/>
        <dsp:cNvSpPr/>
      </dsp:nvSpPr>
      <dsp:spPr>
        <a:xfrm>
          <a:off x="1203123" y="520160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2321979" y="4170522"/>
              </a:moveTo>
              <a:arcTo wR="2091622" hR="2091622" stAng="5020621" swAng="826024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B7340-DAF8-7D4C-8346-6592B445038A}">
      <dsp:nvSpPr>
        <dsp:cNvPr id="0" name=""/>
        <dsp:cNvSpPr/>
      </dsp:nvSpPr>
      <dsp:spPr>
        <a:xfrm>
          <a:off x="1250600" y="3786772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FFAA01"/>
              </a:solidFill>
            </a:rPr>
            <a:t>Figyel-meztetés</a:t>
          </a:r>
          <a:endParaRPr lang="en-GB" sz="2600" b="1" kern="1200" dirty="0">
            <a:solidFill>
              <a:srgbClr val="FFAA01"/>
            </a:solidFill>
          </a:endParaRPr>
        </a:p>
      </dsp:txBody>
      <dsp:txXfrm>
        <a:off x="1301682" y="3837854"/>
        <a:ext cx="1507724" cy="944263"/>
      </dsp:txXfrm>
    </dsp:sp>
    <dsp:sp modelId="{EEA66B08-CF13-C348-B436-952F38979DD3}">
      <dsp:nvSpPr>
        <dsp:cNvPr id="0" name=""/>
        <dsp:cNvSpPr/>
      </dsp:nvSpPr>
      <dsp:spPr>
        <a:xfrm>
          <a:off x="1173854" y="506496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232484" y="3050002"/>
              </a:moveTo>
              <a:arcTo wR="2091622" hR="2091622" stAng="9163742" swAng="1364682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34F2A-6704-C14A-90C6-6226E3F52232}">
      <dsp:nvSpPr>
        <dsp:cNvPr id="0" name=""/>
        <dsp:cNvSpPr/>
      </dsp:nvSpPr>
      <dsp:spPr>
        <a:xfrm>
          <a:off x="470212" y="1448276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FA4602"/>
              </a:solidFill>
            </a:rPr>
            <a:t>Kritikus</a:t>
          </a:r>
          <a:endParaRPr lang="en-GB" sz="2600" b="1" kern="1200" dirty="0">
            <a:solidFill>
              <a:srgbClr val="FA4602"/>
            </a:solidFill>
          </a:endParaRPr>
        </a:p>
      </dsp:txBody>
      <dsp:txXfrm>
        <a:off x="521294" y="1499358"/>
        <a:ext cx="1507724" cy="944263"/>
      </dsp:txXfrm>
    </dsp:sp>
    <dsp:sp modelId="{FC61C3C9-7327-F949-8E80-7A7020F383CD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502984" y="731066"/>
              </a:moveTo>
              <a:arcTo wR="2091622" hR="2091622" stAng="13234663" swAng="1212519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2FA2-6E85-7C45-9271-067258E05E93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DFA8A-1EE1-5C4F-A2A4-1E1F4BF0FE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00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30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91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2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73B6-C8D7-AA4B-A0CD-30BF4776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9B6A5-2B92-1244-9220-E91C907EA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654A-DDB0-614C-9658-20915CE7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91C5-77C5-A442-92ED-06C69F82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FF2CD-1DCC-604E-B019-990C0850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8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51EC-7B7C-B142-89A9-40F6465B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DC84E-EB3D-934B-9616-A49CDEC58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8717-98D3-F144-A054-F1D0D956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E332-6D1D-994F-8E46-A191691C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3659-08F8-4743-B863-C174ED47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5740B-C51A-3741-940F-8869A79D2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DDE47-9ADD-4A4D-B3F2-D10CD88AD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077E4-1CC5-0F4B-A9A8-17CB755E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D4DA-1B21-DB4A-8746-9864BF11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99EF-1DA0-D548-A3E8-353F941C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3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0B5C-BFBD-8441-83B2-C60D46B6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A282-03F8-7541-A42C-B861D6F4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70D7-D624-BD45-8D21-9C2A0747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FB74-64FA-AF41-9CB4-6BD864E1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7AFF-6FC0-7245-88F1-9A7CE84D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4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6FF3-35C8-0442-9278-61B01382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1311C-3780-0C4B-B495-503B6836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71BE-6960-C14F-B329-E0EBFC8E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B1453-1A4A-7041-B05B-02DC0D18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1B1B-A1A5-0A4A-B406-A8C73846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63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8E1F-7FE3-F44F-9FA5-B9428C7E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DC62-7FCB-AF4D-8A8D-44217D38D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65C72-BAE4-9E42-A963-DF11878AA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8377-3D67-0840-97DD-1BC98FA6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E117D-F6DE-294B-BDB3-D53C9C99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E9B8C-4D03-4F42-B148-5D7BC211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47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5D7F-8B73-544D-9623-20367512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549E3-A542-0B4E-93B0-2E59B26A6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30C0-9499-B845-860E-16E0BA4F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2062E-3575-014D-9E06-5417D23EC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52352-7A72-BF47-80FF-EA4CD9F36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05EEC-837F-CD4C-ABD1-C6F8757B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5D7DB-9E72-6841-9C60-7E517110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F592D-4424-F645-8811-202BFE64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85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5CAB-06F7-D647-98D6-445AE3B3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520D7-512D-3D41-B706-B8D1718F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385B7-2291-3142-BD88-2CD496E8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C8EBA-757A-8246-939E-5A3A9D2D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76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69207-DAE1-C143-A371-579FEB79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F29B-229F-3E45-BCC7-9EFB8A80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B9CB2-D19E-B94C-91FD-82DA416C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0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5D02-9EAC-974B-A361-D4AD7C8A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0E3C-9383-C241-BF94-F2F9FB9B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5C31-59CB-4D4A-85B1-46C4C5B7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0E937-1323-8F45-B4D3-7D9C67D9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2C3A7-105C-C249-9C5B-2781AC9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9E240-DEB1-274D-889D-977A587A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D92F-0A5A-E14E-A0D2-B087B01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3998D-AC15-0344-B02E-A3DCFA5E9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A8583-C500-F140-967E-F4DCE709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24C4-519D-A141-9FA0-6F438B9F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7A2B1-8CA2-584E-8BFC-59438AB5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50233-B9A5-AB43-A800-0C4AB375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4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98581-54CD-534B-BDC4-9E4D1BDE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0D3D-5EFB-0440-9C75-EFBD36B1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2420-4A62-DD41-8FC8-11E4D9834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8DD5-0101-C74D-9398-B87DC1F7F8EC}" type="datetimeFigureOut">
              <a:rPr lang="hu-HU" smtClean="0"/>
              <a:t>2021. 10. 25.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84A9-EF77-724F-9653-FDB48AE0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50169-5F50-8A4B-8F80-3E6A5D7D2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1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sv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sv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road, track, train&#10;&#10;Description automatically generated">
            <a:extLst>
              <a:ext uri="{FF2B5EF4-FFF2-40B4-BE49-F238E27FC236}">
                <a16:creationId xmlns:a16="http://schemas.microsoft.com/office/drawing/2014/main" id="{5BD6B83E-8B1C-4F48-B38E-9EFE57543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96578-592D-3449-AC71-7CA1C49F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253"/>
            <a:ext cx="9144000" cy="1073271"/>
          </a:xfrm>
        </p:spPr>
        <p:txBody>
          <a:bodyPr>
            <a:normAutofit fontScale="90000"/>
          </a:bodyPr>
          <a:lstStyle/>
          <a:p>
            <a:r>
              <a:rPr lang="hu-HU" sz="7200" b="1" dirty="0">
                <a:solidFill>
                  <a:srgbClr val="DF7F1B"/>
                </a:solidFill>
              </a:rPr>
              <a:t>QTA rendszer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9862F-8D9F-754F-A196-540280CF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69794"/>
            <a:ext cx="12192000" cy="1655762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FFFAFA"/>
                </a:solidFill>
              </a:rPr>
              <a:t>A közterületi üzemeltetés új korszaka – okos város, tiszta város.</a:t>
            </a:r>
          </a:p>
          <a:p>
            <a:r>
              <a:rPr lang="hu-HU" sz="3600" b="1">
                <a:solidFill>
                  <a:srgbClr val="FFFAFA"/>
                </a:solidFill>
              </a:rPr>
              <a:t>25 </a:t>
            </a:r>
            <a:r>
              <a:rPr lang="hu-HU" sz="3600" b="1" dirty="0">
                <a:solidFill>
                  <a:srgbClr val="FFFAFA"/>
                </a:solidFill>
              </a:rPr>
              <a:t>000</a:t>
            </a:r>
            <a:r>
              <a:rPr lang="hu-HU" sz="3600" dirty="0">
                <a:solidFill>
                  <a:srgbClr val="FFFAFA"/>
                </a:solidFill>
              </a:rPr>
              <a:t> objektum és több, mint  </a:t>
            </a:r>
            <a:r>
              <a:rPr lang="hu-HU" sz="3600" b="1">
                <a:solidFill>
                  <a:srgbClr val="FFFAFA"/>
                </a:solidFill>
              </a:rPr>
              <a:t>1 200 </a:t>
            </a:r>
            <a:r>
              <a:rPr lang="hu-HU" sz="3600" b="1" dirty="0">
                <a:solidFill>
                  <a:srgbClr val="FFFAFA"/>
                </a:solidFill>
              </a:rPr>
              <a:t>000 </a:t>
            </a:r>
            <a:r>
              <a:rPr lang="hu-HU" sz="3600" dirty="0">
                <a:solidFill>
                  <a:srgbClr val="FFFAFA"/>
                </a:solidFill>
              </a:rPr>
              <a:t>esemény fotókkal</a:t>
            </a:r>
            <a:endParaRPr lang="hu-HU" sz="2000" dirty="0">
              <a:solidFill>
                <a:srgbClr val="FFFAFA"/>
              </a:solidFill>
            </a:endParaRPr>
          </a:p>
          <a:p>
            <a:br>
              <a:rPr lang="hu-HU" sz="2000" dirty="0">
                <a:solidFill>
                  <a:srgbClr val="FFFAFA"/>
                </a:solidFill>
              </a:rPr>
            </a:br>
            <a:r>
              <a:rPr lang="hu-HU" sz="2000" dirty="0">
                <a:solidFill>
                  <a:srgbClr val="FFFAFA"/>
                </a:solidFill>
              </a:rPr>
              <a:t>A QTA 100%-</a:t>
            </a:r>
            <a:r>
              <a:rPr lang="hu-HU" sz="2000" dirty="0" err="1">
                <a:solidFill>
                  <a:srgbClr val="FFFAFA"/>
                </a:solidFill>
              </a:rPr>
              <a:t>ban</a:t>
            </a:r>
            <a:r>
              <a:rPr lang="hu-HU" sz="2000" dirty="0">
                <a:solidFill>
                  <a:srgbClr val="FFFAFA"/>
                </a:solidFill>
              </a:rPr>
              <a:t> a Google Felhőben, </a:t>
            </a:r>
            <a:r>
              <a:rPr lang="hu-HU" sz="2000" dirty="0" err="1">
                <a:solidFill>
                  <a:srgbClr val="FFFAFA"/>
                </a:solidFill>
              </a:rPr>
              <a:t>Kubernetes</a:t>
            </a:r>
            <a:r>
              <a:rPr lang="hu-HU" sz="2000" dirty="0">
                <a:solidFill>
                  <a:srgbClr val="FFFAFA"/>
                </a:solidFill>
              </a:rPr>
              <a:t> környezetben fut: stabil, nagy a rendelkezésre állása és rugalmasan alkalmazkodik a pillanatnyi terheléshez.</a:t>
            </a:r>
          </a:p>
          <a:p>
            <a:endParaRPr lang="hu-HU" sz="2800" dirty="0">
              <a:solidFill>
                <a:srgbClr val="FFFAFA"/>
              </a:solidFill>
            </a:endParaRPr>
          </a:p>
          <a:p>
            <a:endParaRPr lang="hu-HU" sz="2800" dirty="0">
              <a:solidFill>
                <a:srgbClr val="FFFAFA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7B9B55-0947-F54B-8BBA-C822F1901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705100" cy="1346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99DCA8-7B72-3B4A-959D-BBABB84DE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2980" y="298450"/>
            <a:ext cx="1955800" cy="749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CDD34E-3252-2043-9238-C99893F82B24}"/>
              </a:ext>
            </a:extLst>
          </p:cNvPr>
          <p:cNvGrpSpPr/>
          <p:nvPr/>
        </p:nvGrpSpPr>
        <p:grpSpPr>
          <a:xfrm>
            <a:off x="4697186" y="5481349"/>
            <a:ext cx="2797628" cy="1008744"/>
            <a:chOff x="4697186" y="5735637"/>
            <a:chExt cx="2797628" cy="100874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F4D0245-608B-8B44-AF44-599EB2ADF2F0}"/>
                </a:ext>
              </a:extLst>
            </p:cNvPr>
            <p:cNvSpPr/>
            <p:nvPr/>
          </p:nvSpPr>
          <p:spPr>
            <a:xfrm>
              <a:off x="4697186" y="5735637"/>
              <a:ext cx="2797628" cy="10087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EE7C3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5EC225-9947-0944-8A10-4FC08987F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28674" y="5909907"/>
              <a:ext cx="1802961" cy="649514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7388C08-044E-434E-BD9D-7B4958EC9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24655" y="5878383"/>
              <a:ext cx="576550" cy="71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8375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490"/>
            <a:ext cx="10515600" cy="5009429"/>
          </a:xfrm>
        </p:spPr>
        <p:txBody>
          <a:bodyPr>
            <a:normAutofit/>
          </a:bodyPr>
          <a:lstStyle/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Teljesítmény javulás</a:t>
            </a:r>
            <a:endParaRPr lang="hu-HU" sz="4000" dirty="0">
              <a:solidFill>
                <a:schemeClr val="bg1"/>
              </a:solidFill>
            </a:endParaRP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Elégedettség növekedése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Folyamatos és egyszerű felügyelet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Automatikus kimutatások</a:t>
            </a:r>
            <a:endParaRPr lang="hu-HU" sz="4000" dirty="0">
              <a:solidFill>
                <a:schemeClr val="bg1"/>
              </a:solidFill>
            </a:endParaRP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Pontosabb tervezés és kivitelezés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Naprakész adatbázis</a:t>
            </a:r>
            <a:endParaRPr lang="hu-HU" sz="4000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87348F-2DA1-F24C-B9E3-BDAF8C88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Eredmények a QTA rendszer alkalmazásával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976B01E-021C-9E41-B3BB-9DCB453E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32C5E03-4D7A-484F-A8F7-0075514CC8A2}"/>
              </a:ext>
            </a:extLst>
          </p:cNvPr>
          <p:cNvSpPr txBox="1">
            <a:spLocks/>
          </p:cNvSpPr>
          <p:nvPr/>
        </p:nvSpPr>
        <p:spPr>
          <a:xfrm>
            <a:off x="838200" y="5468630"/>
            <a:ext cx="10515600" cy="46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</a:rPr>
              <a:t>Köszönjük figyelmüket!</a:t>
            </a: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761B8-EE90-BC45-82F1-89A115B562A0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A1C950-2BBA-8648-8D70-465515CB8E21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E2A61F-FB5A-274F-A222-B372435861E2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752ED0-B23C-0A4D-99D8-0745AA010B29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1DE43F-CCCE-5941-8042-A1247C602C8C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33C804-0353-6545-BC2A-A1F0AD72DD9C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29EBED-C44C-044D-A6BA-2354E0D8B66E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0A74BC-89AA-454D-8BCE-4D33B93FC10F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0BE671-E63A-F246-8442-26E39650E2DD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1731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285"/>
            <a:ext cx="10515600" cy="46751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3000" dirty="0">
                <a:solidFill>
                  <a:schemeClr val="bg1"/>
                </a:solidFill>
              </a:rPr>
              <a:t>A QTA egy gyakorlati alapokra épülő, hazai fejlesztésű </a:t>
            </a:r>
            <a:r>
              <a:rPr lang="hu-HU" sz="3000" b="1" dirty="0">
                <a:solidFill>
                  <a:srgbClr val="DF7F1B"/>
                </a:solidFill>
              </a:rPr>
              <a:t>informatikai megoldás</a:t>
            </a:r>
            <a:r>
              <a:rPr lang="hu-HU" sz="3000" dirty="0">
                <a:solidFill>
                  <a:schemeClr val="bg1"/>
                </a:solidFill>
              </a:rPr>
              <a:t>,</a:t>
            </a:r>
            <a:r>
              <a:rPr lang="hu-HU" sz="3000" dirty="0">
                <a:solidFill>
                  <a:srgbClr val="DF7F1B"/>
                </a:solidFill>
              </a:rPr>
              <a:t> </a:t>
            </a:r>
            <a:r>
              <a:rPr lang="hu-HU" sz="3000" dirty="0">
                <a:solidFill>
                  <a:schemeClr val="bg1"/>
                </a:solidFill>
              </a:rPr>
              <a:t>ami a </a:t>
            </a:r>
            <a:r>
              <a:rPr lang="hu-HU" sz="3000" b="1" dirty="0">
                <a:solidFill>
                  <a:srgbClr val="DF7F1B"/>
                </a:solidFill>
              </a:rPr>
              <a:t>közterületi üzemeltetést és karbantartást támogatja</a:t>
            </a:r>
            <a:endParaRPr lang="hu-HU" sz="3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3000" dirty="0">
                <a:solidFill>
                  <a:schemeClr val="bg1"/>
                </a:solidFill>
              </a:rPr>
              <a:t>Korszerű, felhasználóbarát rendszer, a terepi munkavégzéshez, fotók készítéséhez </a:t>
            </a:r>
            <a:r>
              <a:rPr lang="hu-HU" sz="3000" b="1" dirty="0">
                <a:solidFill>
                  <a:srgbClr val="DF7F1B"/>
                </a:solidFill>
              </a:rPr>
              <a:t>okostelefon alkalmazás</a:t>
            </a:r>
            <a:r>
              <a:rPr lang="hu-HU" sz="3000" dirty="0">
                <a:solidFill>
                  <a:srgbClr val="DF7F1B"/>
                </a:solidFill>
              </a:rPr>
              <a:t> </a:t>
            </a:r>
            <a:r>
              <a:rPr lang="hu-HU" sz="3000" dirty="0">
                <a:solidFill>
                  <a:schemeClr val="bg1"/>
                </a:solidFill>
              </a:rPr>
              <a:t>áll rendelkezésre</a:t>
            </a:r>
          </a:p>
          <a:p>
            <a:pPr>
              <a:lnSpc>
                <a:spcPct val="100000"/>
              </a:lnSpc>
            </a:pPr>
            <a:r>
              <a:rPr lang="hu-HU" sz="3000" dirty="0">
                <a:solidFill>
                  <a:schemeClr val="bg1"/>
                </a:solidFill>
              </a:rPr>
              <a:t>Hatékonyabbá, ellenőrizhetővé és átláthatóvá teszi a közterületi </a:t>
            </a:r>
            <a:r>
              <a:rPr lang="hu-HU" sz="3000" b="1" dirty="0">
                <a:solidFill>
                  <a:srgbClr val="DF7F1B"/>
                </a:solidFill>
              </a:rPr>
              <a:t>üzemeltetést és karbantartást</a:t>
            </a:r>
            <a:endParaRPr lang="hu-HU" sz="3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3000" dirty="0">
                <a:solidFill>
                  <a:schemeClr val="bg1"/>
                </a:solidFill>
              </a:rPr>
              <a:t>Támogatja a lakossági részvételt, </a:t>
            </a:r>
            <a:r>
              <a:rPr lang="hu-HU" sz="3000" b="1" dirty="0">
                <a:solidFill>
                  <a:srgbClr val="DF7F1B"/>
                </a:solidFill>
              </a:rPr>
              <a:t>bejelentéseket</a:t>
            </a:r>
            <a:r>
              <a:rPr lang="hu-HU" sz="3000" dirty="0">
                <a:solidFill>
                  <a:srgbClr val="DF7F1B"/>
                </a:solidFill>
              </a:rPr>
              <a:t> </a:t>
            </a:r>
            <a:r>
              <a:rPr lang="hu-HU" sz="3000" dirty="0">
                <a:solidFill>
                  <a:schemeClr val="bg1"/>
                </a:solidFill>
              </a:rPr>
              <a:t>(Interneten vagy </a:t>
            </a:r>
            <a:r>
              <a:rPr lang="hu-HU" sz="3000" dirty="0" err="1">
                <a:solidFill>
                  <a:schemeClr val="bg1"/>
                </a:solidFill>
              </a:rPr>
              <a:t>Android</a:t>
            </a:r>
            <a:r>
              <a:rPr lang="hu-HU" sz="3000" dirty="0">
                <a:solidFill>
                  <a:schemeClr val="bg1"/>
                </a:solidFill>
              </a:rPr>
              <a:t> / </a:t>
            </a:r>
            <a:r>
              <a:rPr lang="hu-HU" sz="3000" dirty="0" err="1">
                <a:solidFill>
                  <a:schemeClr val="bg1"/>
                </a:solidFill>
              </a:rPr>
              <a:t>iOS</a:t>
            </a:r>
            <a:r>
              <a:rPr lang="hu-HU" sz="3000" dirty="0">
                <a:solidFill>
                  <a:schemeClr val="bg1"/>
                </a:solidFill>
              </a:rPr>
              <a:t> alkalmazással)</a:t>
            </a:r>
            <a:endParaRPr lang="hu-HU" sz="3000" dirty="0">
              <a:solidFill>
                <a:srgbClr val="DF7F1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4152D74-FBDA-1642-9406-569F4055C46E}"/>
              </a:ext>
            </a:extLst>
          </p:cNvPr>
          <p:cNvSpPr txBox="1">
            <a:spLocks/>
          </p:cNvSpPr>
          <p:nvPr/>
        </p:nvSpPr>
        <p:spPr>
          <a:xfrm>
            <a:off x="0" y="2529"/>
            <a:ext cx="12192000" cy="983682"/>
          </a:xfrm>
          <a:prstGeom prst="rect">
            <a:avLst/>
          </a:prstGeom>
          <a:solidFill>
            <a:srgbClr val="FFFAF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Bevezetés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EA81DF2-1356-014F-8CA0-AF758651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D4A4C71-78A8-3B44-8291-E703D9C676E7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001A48-E8CC-EC41-877C-396863836839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8EFAE5-BF9E-FF45-9AB3-D35AC27D8FE2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1CAA07-2224-A842-A451-3FF8D539077E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61BF3A-5035-C148-8116-D7B8384B6DCC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BA6851-4D40-334F-B3BE-E05BA64FB78D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2E300F-AC52-0C40-B384-5B1359857674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CC8096-53FC-A04F-AB2D-434199D02EBB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2E3468-6C61-1649-AEA7-9829AE89AD71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5040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5D28-103B-B34F-9B44-FBC64246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A QTA által támogatott tevékenységek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268"/>
            <a:ext cx="10515600" cy="464884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DF7F1B"/>
                </a:solidFill>
              </a:rPr>
              <a:t>Hulladékgyűjtők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b="1" dirty="0">
                <a:solidFill>
                  <a:srgbClr val="DF7F1B"/>
                </a:solidFill>
              </a:rPr>
              <a:t>kutyapiszok ládák </a:t>
            </a:r>
            <a:r>
              <a:rPr lang="hu-HU" sz="2400" dirty="0">
                <a:solidFill>
                  <a:schemeClr val="bg1"/>
                </a:solidFill>
              </a:rPr>
              <a:t>ürítése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Zöldterületek</a:t>
            </a:r>
            <a:r>
              <a:rPr lang="hu-HU" sz="2400" dirty="0">
                <a:solidFill>
                  <a:schemeClr val="bg1"/>
                </a:solidFill>
              </a:rPr>
              <a:t> komplex kezelése (parkok, virágágyások, kaszálási területek stb.)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Parki eszközök</a:t>
            </a:r>
            <a:r>
              <a:rPr lang="hu-HU" sz="2400" dirty="0">
                <a:solidFill>
                  <a:schemeClr val="bg1"/>
                </a:solidFill>
              </a:rPr>
              <a:t> (vízórák, kutak, csapok, párakapuk, padok stb.) karbantartása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Fiatal fák </a:t>
            </a:r>
            <a:r>
              <a:rPr lang="hu-HU" sz="2400" dirty="0">
                <a:solidFill>
                  <a:schemeClr val="bg1"/>
                </a:solidFill>
              </a:rPr>
              <a:t>tányérozása, metszése, locsolása (ultrahangos átfolyásmérővel, GPS adatokkal)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Koros fák </a:t>
            </a:r>
            <a:r>
              <a:rPr lang="hu-HU" sz="2400" dirty="0">
                <a:solidFill>
                  <a:schemeClr val="bg1"/>
                </a:solidFill>
              </a:rPr>
              <a:t>ápolása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Illegális hulladékok </a:t>
            </a:r>
            <a:r>
              <a:rPr lang="hu-HU" sz="2400" dirty="0">
                <a:solidFill>
                  <a:schemeClr val="bg1"/>
                </a:solidFill>
              </a:rPr>
              <a:t>bejelentése és elszállítása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Játszóterek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rgbClr val="DF7F1B"/>
                </a:solidFill>
              </a:rPr>
              <a:t>és játékok</a:t>
            </a:r>
            <a:r>
              <a:rPr lang="hu-HU" sz="2400" dirty="0">
                <a:solidFill>
                  <a:schemeClr val="bg1"/>
                </a:solidFill>
              </a:rPr>
              <a:t> időszakos ellenőrzése, karbantartása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Kutyafuttatók</a:t>
            </a:r>
            <a:r>
              <a:rPr lang="hu-HU" sz="2400" dirty="0">
                <a:solidFill>
                  <a:schemeClr val="bg1"/>
                </a:solidFill>
              </a:rPr>
              <a:t> kezelése (fűnyírás, kutyajátékok, kutya ivókutak stb.)</a:t>
            </a:r>
          </a:p>
          <a:p>
            <a:r>
              <a:rPr lang="hu-HU" sz="2400" b="1" dirty="0">
                <a:solidFill>
                  <a:srgbClr val="DF7F1B"/>
                </a:solidFill>
              </a:rPr>
              <a:t>Takarítási területek (gépi és kézi), feladatok </a:t>
            </a:r>
            <a:r>
              <a:rPr lang="hu-HU" sz="2400" dirty="0">
                <a:solidFill>
                  <a:schemeClr val="bg1"/>
                </a:solidFill>
              </a:rPr>
              <a:t>nyomon követése (GPS adatokkal)</a:t>
            </a:r>
          </a:p>
          <a:p>
            <a:r>
              <a:rPr lang="hu-HU" sz="2400" b="1" dirty="0">
                <a:solidFill>
                  <a:srgbClr val="EE7C31"/>
                </a:solidFill>
              </a:rPr>
              <a:t>Úthibák</a:t>
            </a:r>
            <a:r>
              <a:rPr lang="hu-HU" sz="2400" dirty="0">
                <a:solidFill>
                  <a:schemeClr val="bg1"/>
                </a:solidFill>
              </a:rPr>
              <a:t> (kátyúk stb.) felvétele, kijavításának dokumentálása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42A0C9C-10E0-0742-968F-DAF9A0EEA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416A03-1476-CD46-B289-2363A2E61C9D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0283F-F2A6-6147-B5DC-7422865F88FD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D599A-1737-3C47-8434-5AFFD90C514A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DB55E6-999B-3448-A6A3-A42AA80B5AB8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C0E793-451C-8245-BCB4-385085D3B1AE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D71403-9994-584C-ABBA-9072F417BE30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1EE18D-8241-6A4B-BCAC-A64E250FA4CD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40782D-D3F6-1741-BF7E-E5C7B6479F38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148883-0BDF-F440-B7E6-E8B9A6472050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27014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4152D74-FBDA-1642-9406-569F4055C46E}"/>
              </a:ext>
            </a:extLst>
          </p:cNvPr>
          <p:cNvSpPr txBox="1">
            <a:spLocks/>
          </p:cNvSpPr>
          <p:nvPr/>
        </p:nvSpPr>
        <p:spPr>
          <a:xfrm>
            <a:off x="-2220" y="0"/>
            <a:ext cx="12192000" cy="983682"/>
          </a:xfrm>
          <a:prstGeom prst="rect">
            <a:avLst/>
          </a:prstGeom>
          <a:solidFill>
            <a:srgbClr val="FFFAF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A QTA áttekintése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B7DA072-A6E5-E147-8C1E-2C13EA186267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268" y="1108403"/>
            <a:ext cx="2170966" cy="141560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40374A9-BE29-4D4B-91A4-AD07FFACA32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748" y="2725228"/>
            <a:ext cx="963519" cy="1712922"/>
          </a:xfrm>
          <a:prstGeom prst="rect">
            <a:avLst/>
          </a:prstGeom>
          <a:ln>
            <a:solidFill>
              <a:srgbClr val="FFFA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6335966-4FCF-0E4C-93C3-36834F2709A9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268" y="1093626"/>
            <a:ext cx="2176652" cy="14193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EAF38B7-B90E-7549-9373-E641E79687C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981" y="4810075"/>
            <a:ext cx="1985597" cy="1419463"/>
          </a:xfrm>
          <a:prstGeom prst="rect">
            <a:avLst/>
          </a:prstGeom>
        </p:spPr>
      </p:pic>
      <p:sp>
        <p:nvSpPr>
          <p:cNvPr id="84" name="Can 83">
            <a:extLst>
              <a:ext uri="{FF2B5EF4-FFF2-40B4-BE49-F238E27FC236}">
                <a16:creationId xmlns:a16="http://schemas.microsoft.com/office/drawing/2014/main" id="{0BB30E71-F50C-6C4F-A333-60DD50E61D2D}"/>
              </a:ext>
            </a:extLst>
          </p:cNvPr>
          <p:cNvSpPr/>
          <p:nvPr/>
        </p:nvSpPr>
        <p:spPr>
          <a:xfrm>
            <a:off x="5162488" y="2901229"/>
            <a:ext cx="1867379" cy="1339165"/>
          </a:xfrm>
          <a:prstGeom prst="can">
            <a:avLst/>
          </a:prstGeom>
          <a:solidFill>
            <a:srgbClr val="DF7F1B"/>
          </a:solidFill>
          <a:ln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rgbClr val="FFFFFF"/>
                </a:solidFill>
                <a:effectLst/>
                <a:latin typeface="Calibri-Light"/>
                <a:ea typeface="Calibri-Light"/>
                <a:cs typeface="Calibri-Light"/>
              </a:rPr>
              <a:t>Adatbázis és </a:t>
            </a:r>
            <a:r>
              <a:rPr lang="hu-HU" sz="2000" dirty="0">
                <a:solidFill>
                  <a:srgbClr val="FFFFFF"/>
                </a:solidFill>
                <a:latin typeface="Calibri-Light"/>
                <a:ea typeface="Calibri-Light"/>
                <a:cs typeface="Calibri-Light"/>
              </a:rPr>
              <a:t>háttér rendszer</a:t>
            </a:r>
            <a:endParaRPr lang="hu-HU" sz="2000" dirty="0">
              <a:solidFill>
                <a:srgbClr val="FFFFFF"/>
              </a:solidFill>
              <a:effectLst/>
              <a:latin typeface="Calibri-Light"/>
              <a:ea typeface="Calibri-Light"/>
              <a:cs typeface="Calibri-Light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C9531CB-980B-D841-B55B-21400114D8FA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571" y="2682171"/>
            <a:ext cx="816149" cy="1766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323A7DF-FB80-8240-9095-3748BF8DF2CE}"/>
              </a:ext>
            </a:extLst>
          </p:cNvPr>
          <p:cNvCxnSpPr>
            <a:cxnSpLocks/>
          </p:cNvCxnSpPr>
          <p:nvPr/>
        </p:nvCxnSpPr>
        <p:spPr>
          <a:xfrm>
            <a:off x="5162488" y="2458616"/>
            <a:ext cx="488174" cy="4245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83A139A-5D24-E040-AF24-AD4856E4244E}"/>
              </a:ext>
            </a:extLst>
          </p:cNvPr>
          <p:cNvCxnSpPr>
            <a:cxnSpLocks/>
          </p:cNvCxnSpPr>
          <p:nvPr/>
        </p:nvCxnSpPr>
        <p:spPr>
          <a:xfrm flipV="1">
            <a:off x="4561489" y="3582877"/>
            <a:ext cx="535680" cy="85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F8785747-0A77-F145-AA62-8095C395D4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8706" y="3941379"/>
            <a:ext cx="758002" cy="280906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D013B691-381B-BD47-A1CC-EF2130E3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53" y="3151745"/>
            <a:ext cx="2176653" cy="8793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u-HU" sz="3000" dirty="0">
                <a:solidFill>
                  <a:srgbClr val="DF7F1B"/>
                </a:solidFill>
              </a:rPr>
              <a:t>Mobil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alkalmazás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67C24C4E-8EAC-6E4C-8BEE-0C1826D4F10A}"/>
              </a:ext>
            </a:extLst>
          </p:cNvPr>
          <p:cNvSpPr txBox="1">
            <a:spLocks/>
          </p:cNvSpPr>
          <p:nvPr/>
        </p:nvSpPr>
        <p:spPr>
          <a:xfrm>
            <a:off x="9912305" y="2990667"/>
            <a:ext cx="2277475" cy="11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>
                <a:solidFill>
                  <a:srgbClr val="DF7F1B"/>
                </a:solidFill>
              </a:rPr>
              <a:t>Bejelentések </a:t>
            </a:r>
            <a:r>
              <a:rPr lang="hu-HU" sz="1800" dirty="0">
                <a:solidFill>
                  <a:srgbClr val="DF7F1B"/>
                </a:solidFill>
              </a:rPr>
              <a:t>(nyilvános térkép, </a:t>
            </a:r>
            <a:br>
              <a:rPr lang="hu-HU" sz="1800" dirty="0">
                <a:solidFill>
                  <a:srgbClr val="DF7F1B"/>
                </a:solidFill>
              </a:rPr>
            </a:br>
            <a:r>
              <a:rPr lang="hu-HU" sz="1800" dirty="0">
                <a:solidFill>
                  <a:srgbClr val="DF7F1B"/>
                </a:solidFill>
              </a:rPr>
              <a:t>lakossági mobil</a:t>
            </a:r>
            <a:br>
              <a:rPr lang="hu-HU" sz="1800" dirty="0">
                <a:solidFill>
                  <a:srgbClr val="DF7F1B"/>
                </a:solidFill>
              </a:rPr>
            </a:br>
            <a:r>
              <a:rPr lang="hu-HU" sz="1800" dirty="0">
                <a:solidFill>
                  <a:srgbClr val="DF7F1B"/>
                </a:solidFill>
              </a:rPr>
              <a:t>alkalmazás)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CBE9C9AB-BA8B-1D4C-8BCA-4C4692D66A96}"/>
              </a:ext>
            </a:extLst>
          </p:cNvPr>
          <p:cNvSpPr txBox="1">
            <a:spLocks/>
          </p:cNvSpPr>
          <p:nvPr/>
        </p:nvSpPr>
        <p:spPr>
          <a:xfrm>
            <a:off x="9141697" y="1373640"/>
            <a:ext cx="2050790" cy="85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000" dirty="0">
                <a:solidFill>
                  <a:srgbClr val="DF7F1B"/>
                </a:solidFill>
              </a:rPr>
              <a:t>Tervezés, felügyelet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3F1909B-1A6C-064D-9507-20370E7DEA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881B588-3D91-964F-BF1F-7B7D31A77F2C}"/>
              </a:ext>
            </a:extLst>
          </p:cNvPr>
          <p:cNvCxnSpPr>
            <a:cxnSpLocks/>
          </p:cNvCxnSpPr>
          <p:nvPr/>
        </p:nvCxnSpPr>
        <p:spPr>
          <a:xfrm>
            <a:off x="7095951" y="3591425"/>
            <a:ext cx="853064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58037C-D6C0-FA4E-B0B9-F2F811E53256}"/>
              </a:ext>
            </a:extLst>
          </p:cNvPr>
          <p:cNvCxnSpPr>
            <a:cxnSpLocks/>
          </p:cNvCxnSpPr>
          <p:nvPr/>
        </p:nvCxnSpPr>
        <p:spPr>
          <a:xfrm flipH="1">
            <a:off x="6102403" y="4387274"/>
            <a:ext cx="5686" cy="4323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9530F2C-1DA4-D642-A3EC-78FC0EFCC254}"/>
              </a:ext>
            </a:extLst>
          </p:cNvPr>
          <p:cNvSpPr txBox="1">
            <a:spLocks/>
          </p:cNvSpPr>
          <p:nvPr/>
        </p:nvSpPr>
        <p:spPr>
          <a:xfrm>
            <a:off x="7085291" y="5079133"/>
            <a:ext cx="2721867" cy="11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>
                <a:solidFill>
                  <a:srgbClr val="DF7F1B"/>
                </a:solidFill>
              </a:rPr>
              <a:t>Jelentések,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kimutatások</a:t>
            </a:r>
            <a:endParaRPr lang="hu-HU" sz="30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4FEA5F0-1E76-724A-9D0D-F36D8693820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283" y="3172126"/>
            <a:ext cx="496275" cy="81912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8BA169-ACD3-9042-9802-BC0031568703}"/>
              </a:ext>
            </a:extLst>
          </p:cNvPr>
          <p:cNvCxnSpPr>
            <a:cxnSpLocks/>
          </p:cNvCxnSpPr>
          <p:nvPr/>
        </p:nvCxnSpPr>
        <p:spPr>
          <a:xfrm>
            <a:off x="3160012" y="3595175"/>
            <a:ext cx="59761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06DC71E-15E0-1741-AB10-2E43FE4B24CF}"/>
              </a:ext>
            </a:extLst>
          </p:cNvPr>
          <p:cNvSpPr txBox="1">
            <a:spLocks/>
          </p:cNvSpPr>
          <p:nvPr/>
        </p:nvSpPr>
        <p:spPr>
          <a:xfrm>
            <a:off x="852227" y="1361680"/>
            <a:ext cx="2176653" cy="87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000" dirty="0">
                <a:solidFill>
                  <a:srgbClr val="DF7F1B"/>
                </a:solidFill>
              </a:rPr>
              <a:t>Vezetői</a:t>
            </a:r>
            <a:br>
              <a:rPr lang="hu-HU" sz="3000" dirty="0">
                <a:solidFill>
                  <a:schemeClr val="bg1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információk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3DEE24E-A086-CA4F-B93D-A7CB40070462}"/>
              </a:ext>
            </a:extLst>
          </p:cNvPr>
          <p:cNvCxnSpPr>
            <a:cxnSpLocks/>
          </p:cNvCxnSpPr>
          <p:nvPr/>
        </p:nvCxnSpPr>
        <p:spPr>
          <a:xfrm flipH="1">
            <a:off x="6599104" y="2458616"/>
            <a:ext cx="430763" cy="4245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7A0329A-3209-CF40-BE0A-0C2AAB996213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A70FCA-2AD9-D344-9B6C-47E88CD8CBA6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A0F30E-4A65-2245-B082-3F659D2AD665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F43591-711A-2C42-8693-702289A4BF5B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46B143-65DA-1C47-89A6-BB143FFCA4F3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9BED86-189E-D449-99E3-DFDF3CC71D0C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B0DB36-DC08-A34F-A150-B0D954AAB56B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CFB4B8-242A-744A-A670-CE2246D52DA4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A2A910-2F10-6F4B-B0AC-1D994827CBAB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43994-ACDD-D344-ACFC-A8AE2E6DB50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276" y="2670868"/>
            <a:ext cx="816149" cy="17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31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1267A1-D8C2-F444-BA6F-23835DE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Üzemeltetési modell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B965EBC-5698-DD46-B2DC-7F3D2BCDA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10782"/>
              </p:ext>
            </p:extLst>
          </p:nvPr>
        </p:nvGraphicFramePr>
        <p:xfrm>
          <a:off x="2499055" y="1216152"/>
          <a:ext cx="6528816" cy="490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4F4F87F8-6C4D-624D-8268-E294BA470F38}"/>
              </a:ext>
            </a:extLst>
          </p:cNvPr>
          <p:cNvSpPr txBox="1">
            <a:spLocks/>
          </p:cNvSpPr>
          <p:nvPr/>
        </p:nvSpPr>
        <p:spPr>
          <a:xfrm>
            <a:off x="318197" y="2176272"/>
            <a:ext cx="2457291" cy="2880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solidFill>
                  <a:srgbClr val="DF7F1B"/>
                </a:solidFill>
              </a:rPr>
              <a:t>Automata</a:t>
            </a:r>
            <a:br>
              <a:rPr lang="hu-HU" sz="3600" b="1" dirty="0">
                <a:solidFill>
                  <a:srgbClr val="DF7F1B"/>
                </a:solidFill>
              </a:rPr>
            </a:br>
            <a:r>
              <a:rPr lang="hu-HU" sz="3600" b="1" dirty="0">
                <a:solidFill>
                  <a:srgbClr val="DF7F1B"/>
                </a:solidFill>
              </a:rPr>
              <a:t>állapot</a:t>
            </a:r>
          </a:p>
          <a:p>
            <a:pPr algn="ctr"/>
            <a:r>
              <a:rPr lang="hu-HU" sz="3600" b="1" dirty="0">
                <a:solidFill>
                  <a:srgbClr val="DF7F1B"/>
                </a:solidFill>
              </a:rPr>
              <a:t>frissítés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EA12A78-7FE8-A941-919F-F2AF8D07AE7D}"/>
              </a:ext>
            </a:extLst>
          </p:cNvPr>
          <p:cNvSpPr txBox="1">
            <a:spLocks/>
          </p:cNvSpPr>
          <p:nvPr/>
        </p:nvSpPr>
        <p:spPr>
          <a:xfrm>
            <a:off x="8729742" y="2228796"/>
            <a:ext cx="3264061" cy="2880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solidFill>
                  <a:srgbClr val="DF7F1B"/>
                </a:solidFill>
              </a:rPr>
              <a:t>Beállítható az üzemeltetés gyakorisága</a:t>
            </a:r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8EA0D7C4-42B1-2947-BEFD-94D3A49C8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6622" y="2977253"/>
            <a:ext cx="1383446" cy="13834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586943-F9BE-6241-B214-75153522EED1}"/>
              </a:ext>
            </a:extLst>
          </p:cNvPr>
          <p:cNvCxnSpPr/>
          <p:nvPr/>
        </p:nvCxnSpPr>
        <p:spPr>
          <a:xfrm flipV="1">
            <a:off x="4572000" y="2359152"/>
            <a:ext cx="1051560" cy="2514600"/>
          </a:xfrm>
          <a:prstGeom prst="straightConnector1">
            <a:avLst/>
          </a:prstGeom>
          <a:ln w="50800">
            <a:solidFill>
              <a:srgbClr val="DF7F1B"/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97B7EB35-7DD6-4F4B-8A7C-1F71FE48E1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3B56EE-7303-E645-AECC-860943ACF64F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FAED2B-FEB0-9541-B73D-ACFB4412B17F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14505B-B917-684D-8808-5FBA45551BFC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DC322C-129A-A04B-88B1-FA8BAAC57FE0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678BFF-4628-1643-AB75-C1CA636AB9D5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54FA6-AA10-CD4F-9951-3FE05297E628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9628EE-5AB3-2340-97B7-75580E780A38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37754A-BE0F-F446-81BA-95913B775E07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EC9B16-93C0-D247-BE8C-3F5E573A95FE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730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C24D5-B0ED-F044-B765-2271B8E270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496" y="1458782"/>
            <a:ext cx="3007283" cy="4519858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CE470-B441-A040-9FE8-9CF852FCAD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755" y="1412249"/>
            <a:ext cx="2547018" cy="452803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D43447-9D36-1C43-A750-4BDEA99114AF}"/>
              </a:ext>
            </a:extLst>
          </p:cNvPr>
          <p:cNvSpPr/>
          <p:nvPr/>
        </p:nvSpPr>
        <p:spPr>
          <a:xfrm>
            <a:off x="4602755" y="1412249"/>
            <a:ext cx="2547018" cy="4528033"/>
          </a:xfrm>
          <a:prstGeom prst="rect">
            <a:avLst/>
          </a:prstGeom>
          <a:noFill/>
          <a:ln w="508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F76604-0C8E-424F-9A1B-D816F91D906A}"/>
              </a:ext>
            </a:extLst>
          </p:cNvPr>
          <p:cNvCxnSpPr>
            <a:cxnSpLocks/>
          </p:cNvCxnSpPr>
          <p:nvPr/>
        </p:nvCxnSpPr>
        <p:spPr>
          <a:xfrm>
            <a:off x="7330941" y="3745243"/>
            <a:ext cx="980282" cy="0"/>
          </a:xfrm>
          <a:prstGeom prst="straightConnector1">
            <a:avLst/>
          </a:prstGeom>
          <a:ln w="127000">
            <a:solidFill>
              <a:srgbClr val="DF7F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65BE0-0B39-FC49-8ED8-FB47B563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QR kód készítés és leolvasás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C349BC-49D0-9E40-80FA-33AD627E56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4" y="2588707"/>
            <a:ext cx="2669574" cy="188869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882FEB-20DE-D041-9F93-6E355A736AAD}"/>
              </a:ext>
            </a:extLst>
          </p:cNvPr>
          <p:cNvCxnSpPr>
            <a:cxnSpLocks/>
          </p:cNvCxnSpPr>
          <p:nvPr/>
        </p:nvCxnSpPr>
        <p:spPr>
          <a:xfrm>
            <a:off x="3397080" y="3745243"/>
            <a:ext cx="980282" cy="0"/>
          </a:xfrm>
          <a:prstGeom prst="straightConnector1">
            <a:avLst/>
          </a:prstGeom>
          <a:ln w="127000">
            <a:solidFill>
              <a:srgbClr val="DF7F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95E39F4-145F-0D49-A04F-CB5022D5D048}"/>
              </a:ext>
            </a:extLst>
          </p:cNvPr>
          <p:cNvSpPr txBox="1">
            <a:spLocks/>
          </p:cNvSpPr>
          <p:nvPr/>
        </p:nvSpPr>
        <p:spPr>
          <a:xfrm>
            <a:off x="139605" y="4567905"/>
            <a:ext cx="3275763" cy="1290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>
                <a:solidFill>
                  <a:srgbClr val="DF7F1B"/>
                </a:solidFill>
              </a:rPr>
              <a:t>QR kód nyomtatás egy gombnyomásra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B3D69F7-9628-8640-8B7B-5EBA1E623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7D37AA-CB9C-834A-9393-5CB66CDEFAC9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B26B0D-EE8D-9042-95E1-D7D1FEDAA375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AA7CAF-651F-F04A-80C4-ADFB753E7348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B6012A-12E8-7549-A1E3-BF4907ED3ABE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B7BF49-28D0-C949-9365-DD374E1068BC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BD2082-81EA-E040-AA3F-D97B283005A7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D06D12-EA9E-4F4D-863A-5DDD3FA520A4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5C4E2-4F10-8E43-8A21-D05A1EC2445D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F9B81-F6E6-9D46-8486-8091D59FC361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F15EF-478A-A84C-B082-0A0F889CE7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359" y="3263153"/>
            <a:ext cx="722693" cy="7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26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F27706F-F039-1949-9541-28A37291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41" y="0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Asztali alkalmazás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09454-3DF8-9144-AD57-41EB114EC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9" y="1148283"/>
            <a:ext cx="3972359" cy="259022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B1322-8C13-4642-AAAD-DE1FB7149B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529" y="1148283"/>
            <a:ext cx="3972358" cy="259022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1753988-C1B1-934C-8C71-FBDE223F7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7A63F-597A-984A-B271-803E1DC978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141" y="1148283"/>
            <a:ext cx="3972359" cy="25902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5D2287-6F30-EF48-B028-F009AE1BD7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847" y="3666118"/>
            <a:ext cx="3678223" cy="262948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CEA1B0-4C9F-0D47-9C60-8058E33EE5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8" y="3632994"/>
            <a:ext cx="3972359" cy="259022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CE15B6-6854-9140-85AA-5AFC4D26FC4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140" y="3632994"/>
            <a:ext cx="3972360" cy="25902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E0EDBD-1BE4-934C-84AB-A2434B0BF252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D507DA-0B34-A04E-A69D-C3832C732357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A746D8-15FB-EA4C-AE8A-BF74569B2364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87D90C-09DD-024D-98B5-876C4A979E7B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E1BC7-2B32-0340-8864-74D68870B0B2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FF64C6-409E-2841-B3B4-1D7CB8380F2A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B7CAA6-D8A1-E642-B120-EFAAC17DA49B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428CB9-8584-0049-93AC-DF2B4C07F5EB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AA06E7-1047-6041-9F3C-ADD9BB25C570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6537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6A4B51D-3F3F-9E42-B777-645E4C15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Nyilvános térkép - bejelentések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79B545E-CB2D-9F45-A6B9-A5A567D4D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15BD1A-B179-8448-A106-C083540C6D56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C1E58B-F502-5D4E-83F5-D4C2C667A6D0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9D15D9-78CC-CE4D-AA9B-02FA84A7F6C3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5619FF-5624-BA4D-9C39-8DE3F240E9D8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8E05DB-58AC-B344-A1B9-55C292BF1C4B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52EFFC-AD8F-594E-9A7F-EAF7AF4C788E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C2FDE7-9916-AF41-8282-3D484BF4621F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492B3E-4ADD-4946-A753-1B2486961195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2F78B8-BBF8-7244-A91F-092BE4579365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631887-9361-E84D-A789-3328556376DC}"/>
              </a:ext>
            </a:extLst>
          </p:cNvPr>
          <p:cNvGrpSpPr/>
          <p:nvPr/>
        </p:nvGrpSpPr>
        <p:grpSpPr>
          <a:xfrm>
            <a:off x="424543" y="1077922"/>
            <a:ext cx="11292480" cy="4954771"/>
            <a:chOff x="397971" y="1042408"/>
            <a:chExt cx="11292480" cy="49547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0E31FE-A31B-EF44-9D32-CB2F391AD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971" y="1060471"/>
              <a:ext cx="2265200" cy="4902464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2FF6656-DD21-1045-9362-9AD880B3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9330" y="1042408"/>
              <a:ext cx="2281457" cy="4937648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72267F-AD29-674C-986E-53DA830E3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9665" y="1059532"/>
              <a:ext cx="2281456" cy="4937646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FDBF68-AD63-8141-94E1-76BF492C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08994" y="1059531"/>
              <a:ext cx="2281457" cy="4937648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5015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6A4B51D-3F3F-9E42-B777-645E4C15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Lakossági mobil alkalmazás - bejelentések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79B545E-CB2D-9F45-A6B9-A5A567D4D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15BD1A-B179-8448-A106-C083540C6D56}"/>
              </a:ext>
            </a:extLst>
          </p:cNvPr>
          <p:cNvSpPr/>
          <p:nvPr/>
        </p:nvSpPr>
        <p:spPr>
          <a:xfrm>
            <a:off x="5086659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C1E58B-F502-5D4E-83F5-D4C2C667A6D0}"/>
              </a:ext>
            </a:extLst>
          </p:cNvPr>
          <p:cNvSpPr/>
          <p:nvPr/>
        </p:nvSpPr>
        <p:spPr>
          <a:xfrm>
            <a:off x="5312260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9D15D9-78CC-CE4D-AA9B-02FA84A7F6C3}"/>
              </a:ext>
            </a:extLst>
          </p:cNvPr>
          <p:cNvSpPr/>
          <p:nvPr/>
        </p:nvSpPr>
        <p:spPr>
          <a:xfrm>
            <a:off x="5537861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5619FF-5624-BA4D-9C39-8DE3F240E9D8}"/>
              </a:ext>
            </a:extLst>
          </p:cNvPr>
          <p:cNvSpPr/>
          <p:nvPr/>
        </p:nvSpPr>
        <p:spPr>
          <a:xfrm>
            <a:off x="5763462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8E05DB-58AC-B344-A1B9-55C292BF1C4B}"/>
              </a:ext>
            </a:extLst>
          </p:cNvPr>
          <p:cNvSpPr/>
          <p:nvPr/>
        </p:nvSpPr>
        <p:spPr>
          <a:xfrm>
            <a:off x="5989063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52EFFC-AD8F-594E-9A7F-EAF7AF4C788E}"/>
              </a:ext>
            </a:extLst>
          </p:cNvPr>
          <p:cNvSpPr/>
          <p:nvPr/>
        </p:nvSpPr>
        <p:spPr>
          <a:xfrm>
            <a:off x="6214664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C2FDE7-9916-AF41-8282-3D484BF4621F}"/>
              </a:ext>
            </a:extLst>
          </p:cNvPr>
          <p:cNvSpPr/>
          <p:nvPr/>
        </p:nvSpPr>
        <p:spPr>
          <a:xfrm>
            <a:off x="6440265" y="6493332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492B3E-4ADD-4946-A753-1B2486961195}"/>
              </a:ext>
            </a:extLst>
          </p:cNvPr>
          <p:cNvSpPr/>
          <p:nvPr/>
        </p:nvSpPr>
        <p:spPr>
          <a:xfrm>
            <a:off x="6665866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2F78B8-BBF8-7244-A91F-092BE4579365}"/>
              </a:ext>
            </a:extLst>
          </p:cNvPr>
          <p:cNvSpPr/>
          <p:nvPr/>
        </p:nvSpPr>
        <p:spPr>
          <a:xfrm>
            <a:off x="6891467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7F16CAD-B099-AF46-9B84-C5B4ACEB78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60" y="1079805"/>
            <a:ext cx="2265200" cy="490246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40A2F5-269C-694C-9B60-D88059D0BF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119" y="1061742"/>
            <a:ext cx="2281457" cy="493764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BDD1BB-ADCF-274E-9D96-E2B7614924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454" y="1078866"/>
            <a:ext cx="2281456" cy="493764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8EB317-B233-4543-867F-DBD3F953D7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783" y="1078865"/>
            <a:ext cx="2281457" cy="493764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C31ED67-1C20-0046-A336-F55FACE0DFC6}"/>
              </a:ext>
            </a:extLst>
          </p:cNvPr>
          <p:cNvSpPr/>
          <p:nvPr/>
        </p:nvSpPr>
        <p:spPr>
          <a:xfrm>
            <a:off x="6644912" y="6493331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9009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307</Words>
  <Application>Microsoft Macintosh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Calibri-Light</vt:lpstr>
      <vt:lpstr>Wingdings</vt:lpstr>
      <vt:lpstr>Office Theme</vt:lpstr>
      <vt:lpstr>QTA rendszer</vt:lpstr>
      <vt:lpstr>PowerPoint Presentation</vt:lpstr>
      <vt:lpstr>A QTA által támogatott tevékenységek </vt:lpstr>
      <vt:lpstr>PowerPoint Presentation</vt:lpstr>
      <vt:lpstr>Üzemeltetési modell</vt:lpstr>
      <vt:lpstr>QR kód készítés és leolvasás</vt:lpstr>
      <vt:lpstr>Asztali alkalmazás</vt:lpstr>
      <vt:lpstr>Nyilvános térkép - bejelentések</vt:lpstr>
      <vt:lpstr>Lakossági mobil alkalmazás - bejelentések</vt:lpstr>
      <vt:lpstr>Eredmények a QTA rendszer alkalmazásával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Közterületi üzemeltetést támogató alkalmazás és rozsdamentes acél utcai hulladékgyűjtő bemutató   Erzsébetváros 2020. január 21.</dc:title>
  <dc:creator>Peter Koltai</dc:creator>
  <cp:lastModifiedBy>Péter Koltai</cp:lastModifiedBy>
  <cp:revision>53</cp:revision>
  <dcterms:created xsi:type="dcterms:W3CDTF">2020-01-19T10:59:22Z</dcterms:created>
  <dcterms:modified xsi:type="dcterms:W3CDTF">2021-10-25T10:54:56Z</dcterms:modified>
</cp:coreProperties>
</file>